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1E6F3-B11E-49BA-A079-94A6B26845D0}" type="datetimeFigureOut">
              <a:rPr lang="zh-CN" altLang="en-US" smtClean="0"/>
              <a:t>2015-05-13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91C9C-2FF1-4D57-8A49-AC835087D5B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254125" y="1628775"/>
            <a:ext cx="7178675" cy="49355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200" b="1" dirty="0" smtClean="0">
                <a:solidFill>
                  <a:srgbClr val="993300"/>
                </a:solidFill>
                <a:latin typeface="仿宋" pitchFamily="49" charset="-122"/>
                <a:ea typeface="仿宋" pitchFamily="49" charset="-122"/>
              </a:rPr>
              <a:t>姓    名：  </a:t>
            </a:r>
          </a:p>
          <a:p>
            <a:pPr>
              <a:lnSpc>
                <a:spcPct val="150000"/>
              </a:lnSpc>
            </a:pPr>
            <a:r>
              <a:rPr lang="zh-CN" altLang="en-US" sz="2200" b="1" dirty="0" smtClean="0">
                <a:solidFill>
                  <a:srgbClr val="993300"/>
                </a:solidFill>
                <a:latin typeface="仿宋" pitchFamily="49" charset="-122"/>
                <a:ea typeface="仿宋" pitchFamily="49" charset="-122"/>
              </a:rPr>
              <a:t>出生日期：  </a:t>
            </a:r>
          </a:p>
          <a:p>
            <a:pPr>
              <a:lnSpc>
                <a:spcPct val="150000"/>
              </a:lnSpc>
            </a:pPr>
            <a:r>
              <a:rPr lang="zh-CN" altLang="en-US" sz="2200" b="1" dirty="0" smtClean="0">
                <a:solidFill>
                  <a:srgbClr val="993300"/>
                </a:solidFill>
                <a:latin typeface="仿宋" pitchFamily="49" charset="-122"/>
                <a:ea typeface="仿宋" pitchFamily="49" charset="-122"/>
              </a:rPr>
              <a:t>单    位：  </a:t>
            </a:r>
            <a:endParaRPr lang="en-US" altLang="zh-CN" sz="2200" b="1" dirty="0" smtClean="0">
              <a:solidFill>
                <a:srgbClr val="993300"/>
              </a:solidFill>
              <a:latin typeface="仿宋" pitchFamily="49" charset="-122"/>
              <a:ea typeface="仿宋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200" b="1" dirty="0" smtClean="0">
                <a:solidFill>
                  <a:srgbClr val="993300"/>
                </a:solidFill>
                <a:latin typeface="仿宋" pitchFamily="49" charset="-122"/>
                <a:ea typeface="仿宋" pitchFamily="49" charset="-122"/>
              </a:rPr>
              <a:t>专业技术岗位：  </a:t>
            </a:r>
            <a:endParaRPr lang="en-US" altLang="zh-CN" sz="2200" b="1" dirty="0" smtClean="0">
              <a:solidFill>
                <a:srgbClr val="993300"/>
              </a:solidFill>
              <a:latin typeface="仿宋" pitchFamily="49" charset="-122"/>
              <a:ea typeface="仿宋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200" b="1" dirty="0" smtClean="0">
                <a:solidFill>
                  <a:srgbClr val="993300"/>
                </a:solidFill>
                <a:latin typeface="仿宋" pitchFamily="49" charset="-122"/>
                <a:ea typeface="仿宋" pitchFamily="49" charset="-122"/>
              </a:rPr>
              <a:t>博士学位毕业学校：  </a:t>
            </a:r>
          </a:p>
          <a:p>
            <a:pPr>
              <a:lnSpc>
                <a:spcPct val="150000"/>
              </a:lnSpc>
            </a:pPr>
            <a:endParaRPr lang="zh-CN" altLang="en-US" sz="2200" b="1" dirty="0" smtClean="0">
              <a:solidFill>
                <a:srgbClr val="993300"/>
              </a:solidFill>
              <a:latin typeface="仿宋" pitchFamily="49" charset="-122"/>
              <a:ea typeface="仿宋" pitchFamily="49" charset="-122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2200" b="1" dirty="0" smtClean="0">
                <a:solidFill>
                  <a:srgbClr val="993300"/>
                </a:solidFill>
                <a:latin typeface="仿宋" pitchFamily="49" charset="-122"/>
                <a:ea typeface="仿宋" pitchFamily="49" charset="-122"/>
              </a:rPr>
              <a:t>                     </a:t>
            </a:r>
          </a:p>
          <a:p>
            <a:pPr>
              <a:lnSpc>
                <a:spcPct val="150000"/>
              </a:lnSpc>
            </a:pPr>
            <a:endParaRPr lang="zh-CN" altLang="en-US" sz="2200" dirty="0" smtClean="0">
              <a:solidFill>
                <a:srgbClr val="993300"/>
              </a:solidFill>
              <a:latin typeface="仿宋" pitchFamily="49" charset="-122"/>
              <a:ea typeface="仿宋" pitchFamily="49" charset="-122"/>
            </a:endParaRPr>
          </a:p>
        </p:txBody>
      </p:sp>
      <p:sp>
        <p:nvSpPr>
          <p:cNvPr id="19459" name="Rectangle 6"/>
          <p:cNvSpPr>
            <a:spLocks noChangeArrowheads="1"/>
          </p:cNvSpPr>
          <p:nvPr/>
        </p:nvSpPr>
        <p:spPr bwMode="auto">
          <a:xfrm>
            <a:off x="457200" y="655638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r>
              <a:rPr lang="zh-CN" altLang="en-US" sz="2600" b="1" dirty="0" smtClean="0">
                <a:solidFill>
                  <a:srgbClr val="FF0000"/>
                </a:solidFill>
              </a:rPr>
              <a:t>海洋领域优秀科技青年候选人简介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600854"/>
              </p:ext>
            </p:extLst>
          </p:nvPr>
        </p:nvGraphicFramePr>
        <p:xfrm>
          <a:off x="425450" y="1666875"/>
          <a:ext cx="7974012" cy="206312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05752"/>
                <a:gridCol w="1831161"/>
                <a:gridCol w="520700"/>
                <a:gridCol w="1229640"/>
                <a:gridCol w="2986759"/>
              </a:tblGrid>
              <a:tr h="237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  <a:latin typeface="仿宋" pitchFamily="49" charset="-122"/>
                          <a:ea typeface="仿宋" pitchFamily="49" charset="-122"/>
                        </a:rPr>
                        <a:t>项目编号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  <a:latin typeface="仿宋" pitchFamily="49" charset="-122"/>
                          <a:ea typeface="仿宋" pitchFamily="49" charset="-122"/>
                        </a:rPr>
                        <a:t>项目类型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effectLst/>
                          <a:latin typeface="仿宋" pitchFamily="49" charset="-122"/>
                          <a:ea typeface="仿宋" pitchFamily="49" charset="-122"/>
                        </a:rPr>
                        <a:t>经费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  <a:latin typeface="仿宋" pitchFamily="49" charset="-122"/>
                          <a:ea typeface="仿宋" pitchFamily="49" charset="-122"/>
                        </a:rPr>
                        <a:t>起止时间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>
                          <a:effectLst/>
                          <a:latin typeface="仿宋" pitchFamily="49" charset="-122"/>
                          <a:ea typeface="仿宋" pitchFamily="49" charset="-122"/>
                        </a:rPr>
                        <a:t>项目名称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7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7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400" kern="100" dirty="0">
                        <a:effectLst/>
                        <a:latin typeface="仿宋" pitchFamily="49" charset="-122"/>
                        <a:ea typeface="仿宋" pitchFamily="49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21" name="矩形 5"/>
          <p:cNvSpPr>
            <a:spLocks noChangeArrowheads="1"/>
          </p:cNvSpPr>
          <p:nvPr/>
        </p:nvSpPr>
        <p:spPr bwMode="auto">
          <a:xfrm>
            <a:off x="217488" y="1181100"/>
            <a:ext cx="3471862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n"/>
            </a:pPr>
            <a:r>
              <a:rPr lang="zh-CN" altLang="en-US" b="1" dirty="0">
                <a:solidFill>
                  <a:srgbClr val="993300"/>
                </a:solidFill>
                <a:ea typeface="仿宋" pitchFamily="49" charset="-122"/>
              </a:rPr>
              <a:t>主持科研和人才类项目情况</a:t>
            </a:r>
          </a:p>
        </p:txBody>
      </p:sp>
      <p:sp>
        <p:nvSpPr>
          <p:cNvPr id="20522" name="Text Box 4"/>
          <p:cNvSpPr txBox="1">
            <a:spLocks noChangeArrowheads="1"/>
          </p:cNvSpPr>
          <p:nvPr/>
        </p:nvSpPr>
        <p:spPr bwMode="auto">
          <a:xfrm>
            <a:off x="432191" y="4653136"/>
            <a:ext cx="6527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zh-CN" altLang="en-US" sz="1800" b="1" dirty="0">
                <a:latin typeface="仿宋" pitchFamily="49" charset="-122"/>
                <a:ea typeface="仿宋" pitchFamily="49" charset="-122"/>
              </a:rPr>
              <a:t>国家基金委优青、教育部新世纪</a:t>
            </a:r>
            <a:r>
              <a:rPr lang="zh-CN" altLang="en-US" sz="1800" b="1" dirty="0" smtClean="0">
                <a:latin typeface="仿宋" pitchFamily="49" charset="-122"/>
                <a:ea typeface="仿宋" pitchFamily="49" charset="-122"/>
              </a:rPr>
              <a:t>人才</a:t>
            </a:r>
            <a:endParaRPr lang="en-US" altLang="zh-CN" sz="1800" b="1" dirty="0" smtClean="0">
              <a:latin typeface="仿宋" pitchFamily="49" charset="-122"/>
              <a:ea typeface="仿宋" pitchFamily="49" charset="-122"/>
            </a:endParaRPr>
          </a:p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zh-CN" altLang="zh-CN" b="1" dirty="0">
                <a:latin typeface="仿宋" pitchFamily="49" charset="-122"/>
                <a:ea typeface="仿宋" pitchFamily="49" charset="-122"/>
              </a:rPr>
              <a:t>山东省高等教育教学成果</a:t>
            </a:r>
            <a:r>
              <a:rPr lang="zh-CN" altLang="en-US" b="1" dirty="0">
                <a:latin typeface="仿宋" pitchFamily="49" charset="-122"/>
                <a:ea typeface="仿宋" pitchFamily="49" charset="-122"/>
              </a:rPr>
              <a:t>一等</a:t>
            </a:r>
            <a:r>
              <a:rPr lang="zh-CN" altLang="zh-CN" b="1" dirty="0">
                <a:latin typeface="仿宋" pitchFamily="49" charset="-122"/>
                <a:ea typeface="仿宋" pitchFamily="49" charset="-122"/>
              </a:rPr>
              <a:t>奖</a:t>
            </a:r>
            <a:r>
              <a:rPr lang="zh-CN" altLang="en-US" b="1" dirty="0">
                <a:latin typeface="仿宋" pitchFamily="49" charset="-122"/>
                <a:ea typeface="仿宋" pitchFamily="49" charset="-122"/>
              </a:rPr>
              <a:t>（第</a:t>
            </a:r>
            <a:r>
              <a:rPr lang="en-US" altLang="zh-CN" b="1" dirty="0">
                <a:latin typeface="仿宋" pitchFamily="49" charset="-122"/>
                <a:ea typeface="仿宋" pitchFamily="49" charset="-122"/>
              </a:rPr>
              <a:t>X</a:t>
            </a:r>
            <a:r>
              <a:rPr lang="zh-CN" altLang="en-US" b="1" dirty="0">
                <a:latin typeface="仿宋" pitchFamily="49" charset="-122"/>
                <a:ea typeface="仿宋" pitchFamily="49" charset="-122"/>
              </a:rPr>
              <a:t>位）</a:t>
            </a:r>
          </a:p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endParaRPr lang="en-US" altLang="zh-CN" sz="1800" b="1" dirty="0">
              <a:latin typeface="仿宋" pitchFamily="49" charset="-122"/>
              <a:ea typeface="仿宋" pitchFamily="49" charset="-122"/>
            </a:endParaRPr>
          </a:p>
        </p:txBody>
      </p:sp>
      <p:sp>
        <p:nvSpPr>
          <p:cNvPr id="20523" name="矩形 7"/>
          <p:cNvSpPr>
            <a:spLocks noChangeArrowheads="1"/>
          </p:cNvSpPr>
          <p:nvPr/>
        </p:nvSpPr>
        <p:spPr bwMode="auto">
          <a:xfrm>
            <a:off x="400934" y="3955256"/>
            <a:ext cx="3334454" cy="460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n"/>
            </a:pPr>
            <a:r>
              <a:rPr lang="zh-CN" altLang="en-US" b="1" dirty="0">
                <a:solidFill>
                  <a:srgbClr val="993300"/>
                </a:solidFill>
                <a:ea typeface="仿宋" pitchFamily="49" charset="-122"/>
              </a:rPr>
              <a:t>获得奖励</a:t>
            </a:r>
            <a:r>
              <a:rPr lang="zh-CN" altLang="en-US" b="1" dirty="0" smtClean="0">
                <a:solidFill>
                  <a:srgbClr val="993300"/>
                </a:solidFill>
                <a:ea typeface="仿宋" pitchFamily="49" charset="-122"/>
              </a:rPr>
              <a:t>情况</a:t>
            </a:r>
            <a:r>
              <a:rPr lang="en-US" altLang="zh-CN" b="1" dirty="0" smtClean="0">
                <a:solidFill>
                  <a:srgbClr val="993300"/>
                </a:solidFill>
                <a:ea typeface="仿宋" pitchFamily="49" charset="-122"/>
              </a:rPr>
              <a:t>/</a:t>
            </a:r>
            <a:r>
              <a:rPr lang="zh-CN" altLang="en-US" b="1" dirty="0" smtClean="0">
                <a:solidFill>
                  <a:srgbClr val="993300"/>
                </a:solidFill>
                <a:ea typeface="仿宋" pitchFamily="49" charset="-122"/>
              </a:rPr>
              <a:t>荣誉称号</a:t>
            </a:r>
            <a:endParaRPr lang="zh-CN" altLang="en-US" b="1" dirty="0">
              <a:solidFill>
                <a:srgbClr val="993300"/>
              </a:solidFill>
              <a:ea typeface="仿宋" pitchFamily="49" charset="-122"/>
            </a:endParaRPr>
          </a:p>
        </p:txBody>
      </p:sp>
      <p:sp>
        <p:nvSpPr>
          <p:cNvPr id="20525" name="Rectangle 6"/>
          <p:cNvSpPr>
            <a:spLocks noChangeArrowheads="1"/>
          </p:cNvSpPr>
          <p:nvPr/>
        </p:nvSpPr>
        <p:spPr bwMode="auto">
          <a:xfrm>
            <a:off x="457200" y="655638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r>
              <a:rPr lang="zh-CN" altLang="en-US" sz="2600" b="1" dirty="0">
                <a:solidFill>
                  <a:srgbClr val="FF0000"/>
                </a:solidFill>
              </a:rPr>
              <a:t>海洋领域优秀科技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青年候选人简介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矩形 3"/>
          <p:cNvSpPr>
            <a:spLocks noChangeArrowheads="1"/>
          </p:cNvSpPr>
          <p:nvPr/>
        </p:nvSpPr>
        <p:spPr bwMode="auto">
          <a:xfrm>
            <a:off x="152400" y="1168400"/>
            <a:ext cx="7620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n"/>
            </a:pPr>
            <a:r>
              <a:rPr lang="zh-CN" altLang="en-US" b="1">
                <a:solidFill>
                  <a:srgbClr val="993300"/>
                </a:solidFill>
                <a:ea typeface="仿宋" pitchFamily="49" charset="-122"/>
              </a:rPr>
              <a:t>代表性文章（第一作者或者通讯作者）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773722"/>
              </p:ext>
            </p:extLst>
          </p:nvPr>
        </p:nvGraphicFramePr>
        <p:xfrm>
          <a:off x="152400" y="1722438"/>
          <a:ext cx="8629269" cy="412582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67200"/>
                <a:gridCol w="1651000"/>
                <a:gridCol w="457200"/>
                <a:gridCol w="495300"/>
                <a:gridCol w="457200"/>
                <a:gridCol w="495300"/>
                <a:gridCol w="355600"/>
                <a:gridCol w="450469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 dirty="0">
                          <a:effectLst/>
                          <a:latin typeface="Times New Roman"/>
                          <a:ea typeface="宋体"/>
                        </a:rPr>
                        <a:t>篇名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期刊（卷期、页码）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effectLst/>
                          <a:latin typeface="Times New Roman"/>
                          <a:ea typeface="宋体"/>
                        </a:rPr>
                        <a:t>SCI or EI</a:t>
                      </a: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文章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分区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影响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因子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他引次数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>
                          <a:effectLst/>
                          <a:latin typeface="Times New Roman"/>
                          <a:ea typeface="宋体"/>
                        </a:rPr>
                        <a:t>位次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100" kern="100" dirty="0" smtClean="0">
                          <a:effectLst/>
                          <a:latin typeface="Times New Roman"/>
                          <a:ea typeface="宋体"/>
                        </a:rPr>
                        <a:t>通讯</a:t>
                      </a:r>
                      <a:r>
                        <a:rPr lang="zh-CN" sz="1100" kern="100" dirty="0">
                          <a:effectLst/>
                          <a:latin typeface="Times New Roman"/>
                          <a:ea typeface="宋体"/>
                        </a:rPr>
                        <a:t>作者</a:t>
                      </a: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9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5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9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9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9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1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0750" marR="607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105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609" name="矩形 6"/>
          <p:cNvSpPr>
            <a:spLocks noChangeArrowheads="1"/>
          </p:cNvSpPr>
          <p:nvPr/>
        </p:nvSpPr>
        <p:spPr bwMode="auto">
          <a:xfrm>
            <a:off x="152400" y="5965825"/>
            <a:ext cx="60198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1800" b="1" dirty="0">
                <a:latin typeface="仿宋" pitchFamily="49" charset="-122"/>
                <a:ea typeface="仿宋" pitchFamily="49" charset="-122"/>
              </a:rPr>
              <a:t>第一或通讯作者共发表</a:t>
            </a:r>
            <a:r>
              <a:rPr lang="en-US" altLang="zh-CN" sz="1800" b="1" dirty="0">
                <a:latin typeface="仿宋" pitchFamily="49" charset="-122"/>
                <a:ea typeface="仿宋" pitchFamily="49" charset="-122"/>
              </a:rPr>
              <a:t>SCI </a:t>
            </a:r>
            <a:r>
              <a:rPr lang="en-US" altLang="zh-CN" b="1" dirty="0" smtClean="0">
                <a:latin typeface="仿宋" pitchFamily="49" charset="-122"/>
                <a:ea typeface="仿宋" pitchFamily="49" charset="-122"/>
              </a:rPr>
              <a:t>XX</a:t>
            </a:r>
            <a:r>
              <a:rPr lang="zh-CN" altLang="en-US" sz="1800" b="1" dirty="0" smtClean="0">
                <a:latin typeface="仿宋" pitchFamily="49" charset="-122"/>
                <a:ea typeface="仿宋" pitchFamily="49" charset="-122"/>
              </a:rPr>
              <a:t>篇（一区</a:t>
            </a:r>
            <a:r>
              <a:rPr lang="en-US" altLang="zh-CN" sz="1800" b="1" dirty="0" smtClean="0">
                <a:latin typeface="仿宋" pitchFamily="49" charset="-122"/>
                <a:ea typeface="仿宋" pitchFamily="49" charset="-122"/>
              </a:rPr>
              <a:t>XX</a:t>
            </a:r>
            <a:r>
              <a:rPr lang="zh-CN" altLang="en-US" sz="1800" b="1" dirty="0" smtClean="0">
                <a:latin typeface="仿宋" pitchFamily="49" charset="-122"/>
                <a:ea typeface="仿宋" pitchFamily="49" charset="-122"/>
              </a:rPr>
              <a:t>篇，二区</a:t>
            </a:r>
            <a:r>
              <a:rPr lang="en-US" altLang="zh-CN" sz="1800" b="1" dirty="0" smtClean="0">
                <a:latin typeface="仿宋" pitchFamily="49" charset="-122"/>
                <a:ea typeface="仿宋" pitchFamily="49" charset="-122"/>
              </a:rPr>
              <a:t>XX</a:t>
            </a:r>
            <a:r>
              <a:rPr lang="zh-CN" altLang="en-US" sz="1800" b="1" dirty="0" smtClean="0">
                <a:latin typeface="仿宋" pitchFamily="49" charset="-122"/>
                <a:ea typeface="仿宋" pitchFamily="49" charset="-122"/>
              </a:rPr>
              <a:t>篇</a:t>
            </a:r>
            <a:r>
              <a:rPr lang="zh-CN" altLang="en-US" sz="1800" b="1" dirty="0">
                <a:latin typeface="仿宋" pitchFamily="49" charset="-122"/>
                <a:ea typeface="仿宋" pitchFamily="49" charset="-122"/>
              </a:rPr>
              <a:t>）</a:t>
            </a:r>
          </a:p>
        </p:txBody>
      </p:sp>
      <p:sp>
        <p:nvSpPr>
          <p:cNvPr id="21610" name="Rectangle 6"/>
          <p:cNvSpPr>
            <a:spLocks noChangeArrowheads="1"/>
          </p:cNvSpPr>
          <p:nvPr/>
        </p:nvSpPr>
        <p:spPr bwMode="auto">
          <a:xfrm>
            <a:off x="457200" y="655638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r>
              <a:rPr lang="zh-CN" altLang="en-US" sz="2600" b="1" dirty="0">
                <a:solidFill>
                  <a:srgbClr val="FF0000"/>
                </a:solidFill>
              </a:rPr>
              <a:t>海洋领域优秀科技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青年候选人简介</a:t>
            </a:r>
            <a:endParaRPr lang="zh-CN" altLang="en-US" sz="2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130</Words>
  <Application>Microsoft Office PowerPoint</Application>
  <PresentationFormat>全屏显示(4:3)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Lenovo01</dc:creator>
  <cp:lastModifiedBy>lzb</cp:lastModifiedBy>
  <cp:revision>5</cp:revision>
  <dcterms:created xsi:type="dcterms:W3CDTF">2015-05-13T02:42:56Z</dcterms:created>
  <dcterms:modified xsi:type="dcterms:W3CDTF">2015-05-13T08:42:06Z</dcterms:modified>
</cp:coreProperties>
</file>